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6" r:id="rId3"/>
    <p:sldId id="274" r:id="rId4"/>
    <p:sldId id="280" r:id="rId5"/>
    <p:sldId id="282" r:id="rId6"/>
    <p:sldId id="277" r:id="rId7"/>
    <p:sldId id="278" r:id="rId8"/>
    <p:sldId id="279" r:id="rId9"/>
    <p:sldId id="257" r:id="rId10"/>
    <p:sldId id="256" r:id="rId11"/>
    <p:sldId id="258" r:id="rId12"/>
    <p:sldId id="262" r:id="rId13"/>
    <p:sldId id="259" r:id="rId14"/>
    <p:sldId id="263" r:id="rId15"/>
    <p:sldId id="260" r:id="rId16"/>
    <p:sldId id="264" r:id="rId17"/>
    <p:sldId id="261" r:id="rId18"/>
    <p:sldId id="265" r:id="rId19"/>
    <p:sldId id="267" r:id="rId20"/>
    <p:sldId id="266" r:id="rId21"/>
    <p:sldId id="268" r:id="rId22"/>
    <p:sldId id="270" r:id="rId23"/>
    <p:sldId id="269" r:id="rId24"/>
    <p:sldId id="271" r:id="rId25"/>
    <p:sldId id="272" r:id="rId26"/>
    <p:sldId id="273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1984-C363-4FE2-9764-BACF170A7624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76D2-7189-432E-A35A-35AB894F7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0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SALVA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05E6-B4A0-48FA-BD6E-821A7B078C5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SALVA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05E6-B4A0-48FA-BD6E-821A7B078C5E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SALVA </a:t>
            </a:r>
          </a:p>
          <a:p>
            <a:r>
              <a:rPr lang="en-US" dirty="0" smtClean="0"/>
              <a:t>Game Debrief – Findings: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Positive Summary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Negative Summary</a:t>
            </a:r>
          </a:p>
          <a:p>
            <a:r>
              <a:rPr lang="en-US" b="1" dirty="0" smtClean="0"/>
              <a:t>ROYA</a:t>
            </a:r>
          </a:p>
          <a:p>
            <a:r>
              <a:rPr lang="en-US" dirty="0" smtClean="0"/>
              <a:t>Game Debrief – Method: 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What was it like exploring the issue in this way?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Does this differ from how you would normally explore a topic? How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05E6-B4A0-48FA-BD6E-821A7B078C5E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84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9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12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ue_Orange_Rur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96" y="0"/>
            <a:ext cx="9144792" cy="6858594"/>
          </a:xfrm>
          <a:prstGeom prst="rect">
            <a:avLst/>
          </a:prstGeom>
        </p:spPr>
      </p:pic>
      <p:pic>
        <p:nvPicPr>
          <p:cNvPr id="12" name="Picture 11" descr="Hue_Orange_Maple_Fla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96" y="6172200"/>
            <a:ext cx="9144792" cy="688908"/>
          </a:xfrm>
          <a:prstGeom prst="rect">
            <a:avLst/>
          </a:prstGeom>
        </p:spPr>
      </p:pic>
      <p:pic>
        <p:nvPicPr>
          <p:cNvPr id="18" name="Picture 17" descr="Hue_Orange_HR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" y="6096000"/>
            <a:ext cx="9143918" cy="18287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45720" y="35859"/>
            <a:ext cx="4572000" cy="60260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 descr="Hue_Orange_GOA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7063" y="6282167"/>
            <a:ext cx="1826113" cy="513817"/>
          </a:xfrm>
          <a:prstGeom prst="rect">
            <a:avLst/>
          </a:prstGeom>
        </p:spPr>
      </p:pic>
      <p:pic>
        <p:nvPicPr>
          <p:cNvPr id="28" name="Picture 27" descr="Hue_Orange_CoLabLogo-0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39003" y="6281928"/>
            <a:ext cx="1828794" cy="5378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7927" y="1524000"/>
            <a:ext cx="4572000" cy="1828800"/>
          </a:xfrm>
          <a:prstGeom prst="rect">
            <a:avLst/>
          </a:prstGeom>
          <a:solidFill>
            <a:srgbClr val="0081A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7926" y="3505200"/>
            <a:ext cx="4572000" cy="914400"/>
          </a:xfrm>
          <a:prstGeom prst="rect">
            <a:avLst/>
          </a:prstGeom>
          <a:solidFill>
            <a:srgbClr val="5FCEE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7927" y="1524000"/>
            <a:ext cx="4572000" cy="1828800"/>
          </a:xfrm>
        </p:spPr>
        <p:txBody>
          <a:bodyPr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5200"/>
              </a:spcBef>
              <a:buNone/>
              <a:defRPr sz="2000">
                <a:latin typeface="Helvetica Neue" pitchFamily="2" charset="0"/>
              </a:defRPr>
            </a:lvl2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7926" y="3499366"/>
            <a:ext cx="4572000" cy="914400"/>
          </a:xfr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5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Hue_Orange_Mapl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96" y="6172200"/>
            <a:ext cx="9144792" cy="68890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Neue" pitchFamily="2" charset="0"/>
              </a:defRPr>
            </a:lvl1pPr>
          </a:lstStyle>
          <a:p>
            <a:fld id="{009AAD02-2E9F-4188-82F4-5E5314AC8CFE}" type="datetime1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Neue" pitchFamily="2" charset="0"/>
              </a:defRPr>
            </a:lvl1pPr>
          </a:lstStyle>
          <a:p>
            <a:fld id="{236D7E39-FC96-4501-BD41-64502EA5CA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Hue_Orange_HR-0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56960"/>
            <a:ext cx="9144000" cy="91440"/>
          </a:xfrm>
          <a:prstGeom prst="rect">
            <a:avLst/>
          </a:prstGeom>
        </p:spPr>
      </p:pic>
      <p:pic>
        <p:nvPicPr>
          <p:cNvPr id="11" name="Picture 10" descr="Hue_Orange_HR-0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91440"/>
          </a:xfrm>
          <a:prstGeom prst="rect">
            <a:avLst/>
          </a:prstGeom>
        </p:spPr>
      </p:pic>
      <p:pic>
        <p:nvPicPr>
          <p:cNvPr id="12" name="Picture 11" descr="Hue_Orange_GOA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872" y="6296171"/>
            <a:ext cx="913056" cy="256908"/>
          </a:xfrm>
          <a:prstGeom prst="rect">
            <a:avLst/>
          </a:prstGeom>
        </p:spPr>
      </p:pic>
      <p:pic>
        <p:nvPicPr>
          <p:cNvPr id="13" name="Picture 12" descr="Hue_Orange_CoLabLogo-0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53402" y="6281929"/>
            <a:ext cx="914395" cy="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76600"/>
            <a:ext cx="9144000" cy="315468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315468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" y="4495800"/>
            <a:ext cx="9052560" cy="1600200"/>
          </a:xfrm>
        </p:spPr>
        <p:txBody>
          <a:bodyPr>
            <a:noAutofit/>
          </a:bodyPr>
          <a:lstStyle>
            <a:lvl1pPr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Hue_Gold_Whe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8570" y="2098536"/>
            <a:ext cx="2735983" cy="223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Hue_Gold_Wheatfiel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447" y="2091099"/>
            <a:ext cx="2735745" cy="2237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Hue_Gold_Bar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00282" y="2099878"/>
            <a:ext cx="2743436" cy="2243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Hue_Orange_Maple_Fla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96" y="6172200"/>
            <a:ext cx="9144792" cy="68890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Neue" pitchFamily="2" charset="0"/>
              </a:defRPr>
            </a:lvl1pPr>
          </a:lstStyle>
          <a:p>
            <a:fld id="{009AAD02-2E9F-4188-82F4-5E5314AC8CFE}" type="datetime1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Neue" pitchFamily="2" charset="0"/>
              </a:defRPr>
            </a:lvl1pPr>
          </a:lstStyle>
          <a:p>
            <a:fld id="{236D7E39-FC96-4501-BD41-64502EA5CA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Hue_Orange_HR-01.pn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6156960"/>
            <a:ext cx="9144000" cy="91440"/>
          </a:xfrm>
          <a:prstGeom prst="rect">
            <a:avLst/>
          </a:prstGeom>
        </p:spPr>
      </p:pic>
      <p:pic>
        <p:nvPicPr>
          <p:cNvPr id="23" name="Picture 22" descr="Hue_Orange_GOA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6872" y="6296171"/>
            <a:ext cx="913056" cy="256908"/>
          </a:xfrm>
          <a:prstGeom prst="rect">
            <a:avLst/>
          </a:prstGeom>
        </p:spPr>
      </p:pic>
      <p:pic>
        <p:nvPicPr>
          <p:cNvPr id="24" name="Picture 23" descr="Hue_Orange_CoLabLogo-01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153402" y="6281929"/>
            <a:ext cx="914395" cy="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9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79C-A684-4B0C-8057-3ABC985116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C673-77F7-4246-AE45-2400B974A3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4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12BD-1B6E-4A2B-95D2-CCFCCA445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286B-09F8-4411-A032-DB01E5EE9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9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825-EF3D-4555-A072-5DEDDAE52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4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48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3C9E-3D8B-419E-842C-6E06310F2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3ECF-46F9-4A46-AA78-FA16E9F22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0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7BC9-77AF-4626-AC07-7AEF549F8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2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B461-5017-44B5-9377-B7EE0379C5AA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9AEC-EFAD-40BC-B7FD-1A626CA552F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26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5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79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0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5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10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5D28-0052-48B3-9860-7A3C853245BA}" type="datetimeFigureOut">
              <a:rPr lang="en-CA" smtClean="0"/>
              <a:t>2018/01/25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07D5-E73F-45F9-8A80-55783A84E2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4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22DD-FB95-455F-8F75-2716004E6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7E39-FC96-4501-BD41-64502EA5CA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5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deaslab.edu.au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ideaslab.edu.au/ckcga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creativecommons.org.au/" TargetMode="External"/><Relationship Id="rId4" Type="http://schemas.openxmlformats.org/officeDocument/2006/relationships/hyperlink" Target="http://www.iftf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4A8CF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513013" y="382588"/>
            <a:ext cx="6415087" cy="10033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500" smtClean="0">
                <a:solidFill>
                  <a:schemeClr val="bg1"/>
                </a:solidFill>
                <a:latin typeface="Arial" charset="0"/>
                <a:cs typeface="Arial" charset="0"/>
              </a:rPr>
              <a:t>The Collective Knowledge Construction</a:t>
            </a:r>
            <a:br>
              <a:rPr lang="en-US" altLang="en-US" sz="25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en-US" sz="2500" smtClean="0">
                <a:solidFill>
                  <a:schemeClr val="bg1"/>
                </a:solidFill>
                <a:latin typeface="Arial" charset="0"/>
                <a:cs typeface="Arial" charset="0"/>
              </a:rPr>
              <a:t>Scenario Game</a:t>
            </a:r>
            <a:br>
              <a:rPr lang="en-US" altLang="en-US" sz="25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US" altLang="en-US" sz="25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513013" y="1412875"/>
            <a:ext cx="6075362" cy="48085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The CKC Scenario Game is a card game adapted by ideasLAB* and designed to encourage and provoke both divergent and convergent thinking around collective knowledge construction. </a:t>
            </a:r>
            <a:b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In this electronic presentation of the game you adapt it in any way you choose for presentations and team events, adding your own scenarios and rules.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1300" b="1" smtClean="0">
                <a:solidFill>
                  <a:srgbClr val="FFFFFF"/>
                </a:solidFill>
              </a:rPr>
              <a:t>For the rules of the card game version – visit </a:t>
            </a:r>
            <a:r>
              <a:rPr lang="en-US" altLang="en-US" sz="1300" smtClean="0">
                <a:hlinkClick r:id="rId2"/>
              </a:rPr>
              <a:t>http://www.ideaslab.edu.au/ckcgame/</a:t>
            </a:r>
            <a:endParaRPr lang="en-US" altLang="en-US" sz="1300" b="1" smtClean="0">
              <a:solidFill>
                <a:srgbClr val="FFFFFF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For further information contact </a:t>
            </a: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  <a:hlinkClick r:id="rId3"/>
              </a:rPr>
              <a:t>info@ideaslab.edu.au</a:t>
            </a: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www.ideaslab.edu.au</a:t>
            </a:r>
            <a:endParaRPr lang="en-US" altLang="en-US" sz="130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1300" b="1" smtClean="0">
                <a:solidFill>
                  <a:srgbClr val="FFFFFF"/>
                </a:solidFill>
              </a:rPr>
              <a:t>*“The Game” was originally developed by the  INSTITUTE FOR THE FUTURE (</a:t>
            </a:r>
            <a:r>
              <a:rPr lang="en-US" altLang="en-US" sz="1300" b="1" smtClean="0">
                <a:solidFill>
                  <a:srgbClr val="FFFFFF"/>
                </a:solidFill>
                <a:hlinkClick r:id="rId4"/>
              </a:rPr>
              <a:t>http://www.iftf.org</a:t>
            </a:r>
            <a:r>
              <a:rPr lang="en-US" altLang="en-US" sz="1300" b="1" smtClean="0">
                <a:solidFill>
                  <a:srgbClr val="FFFFFF"/>
                </a:solidFill>
              </a:rPr>
              <a:t>) and has been adapted by ideasLAB under </a:t>
            </a:r>
            <a:r>
              <a:rPr lang="en-US" altLang="en-US" sz="1300" b="1" smtClean="0">
                <a:solidFill>
                  <a:srgbClr val="FFFFFF"/>
                </a:solidFill>
                <a:hlinkClick r:id="rId5"/>
              </a:rPr>
              <a:t>Creative Commons</a:t>
            </a:r>
            <a:r>
              <a:rPr lang="en-US" altLang="en-US" sz="1300" b="1" smtClean="0">
                <a:solidFill>
                  <a:srgbClr val="FFFFFF"/>
                </a:solidFill>
              </a:rPr>
              <a:t>.  You are free to adapt and modify this game under the rules of Creative Commons – please acknowledge IFTF as the creators and ideasLAB as the adaptors of this game.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13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77" name="Picture 3" descr="ckc_gam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3838"/>
            <a:ext cx="21113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reative_commons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68850"/>
            <a:ext cx="254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5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48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024" y="0"/>
            <a:ext cx="4548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What would make this future cast possible?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9899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What would make this future cast possible?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79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62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854" y="0"/>
            <a:ext cx="4562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I disagree. Here’s what I think might happen: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9899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I disagree. Here’s what I think might happen:</a:t>
            </a:r>
          </a:p>
        </p:txBody>
      </p:sp>
    </p:spTree>
    <p:extLst>
      <p:ext uri="{BB962C8B-B14F-4D97-AF65-F5344CB8AC3E}">
        <p14:creationId xmlns:p14="http://schemas.microsoft.com/office/powerpoint/2010/main" val="291458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58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799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97" y="0"/>
            <a:ext cx="44799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300" y="5385786"/>
            <a:ext cx="313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Ask or answer a follow-up question.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5397" y="5405021"/>
            <a:ext cx="313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Ask or answer a follow-up question.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95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89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30" y="0"/>
            <a:ext cx="4489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1816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This is how I think this might this play out differently: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9899" y="51816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This is how I think this might this play out differently:</a:t>
            </a:r>
          </a:p>
        </p:txBody>
      </p:sp>
    </p:spTree>
    <p:extLst>
      <p:ext uri="{BB962C8B-B14F-4D97-AF65-F5344CB8AC3E}">
        <p14:creationId xmlns:p14="http://schemas.microsoft.com/office/powerpoint/2010/main" val="22005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640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22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267" y="0"/>
            <a:ext cx="4522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4936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Calisto MT" panose="02040603050505030304" pitchFamily="18" charset="0"/>
                <a:cs typeface="Arial" charset="0"/>
              </a:rPr>
              <a:t>If that </a:t>
            </a:r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scenario happens</a:t>
            </a:r>
            <a:r>
              <a:rPr lang="en-US" altLang="en-US" sz="2400" b="1" dirty="0">
                <a:latin typeface="Calisto MT" panose="02040603050505030304" pitchFamily="18" charset="0"/>
                <a:cs typeface="Arial" charset="0"/>
              </a:rPr>
              <a:t>, what happens </a:t>
            </a:r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next?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99" y="54936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Calisto MT" panose="02040603050505030304" pitchFamily="18" charset="0"/>
                <a:cs typeface="Arial" charset="0"/>
              </a:rPr>
              <a:t>If that </a:t>
            </a:r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scenario happens</a:t>
            </a:r>
            <a:r>
              <a:rPr lang="en-US" altLang="en-US" sz="2400" b="1" dirty="0">
                <a:latin typeface="Calisto MT" panose="02040603050505030304" pitchFamily="18" charset="0"/>
                <a:cs typeface="Arial" charset="0"/>
              </a:rPr>
              <a:t>, what happens next?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8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52226"/>
            <a:ext cx="2584704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Alberta CoLab: Creative Commons Modifications on Future Cast</a:t>
            </a:r>
            <a:endParaRPr lang="en-C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the original Future Cast game design, Alberta CoLab has put together a printable, double-sided card deck for groups to use to play Future Cast. </a:t>
            </a:r>
          </a:p>
          <a:p>
            <a:endParaRPr lang="en-US" dirty="0" smtClean="0"/>
          </a:p>
          <a:p>
            <a:r>
              <a:rPr lang="en-US" dirty="0" smtClean="0"/>
              <a:t>While the original instructions and game design is accessible through the link on Slide One, what follows below is a set of tips and considerations for playing Future Cast that the Alberta CoLab team has found useful.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 this deck, you will find: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Future Cast Cards for double-sided printing: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Playing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Debrief Cards (Positive &amp; Dark Summary Cards)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Cast Cards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Slides you may find useful when facilitating the game: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Game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 Slide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Debrief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Facilitation tips and suggestions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7914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890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946" y="0"/>
            <a:ext cx="44890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Keep track of the positive arguments. You will summarize them at the end of the round.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99" y="4876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listo MT" panose="02040603050505030304" pitchFamily="18" charset="0"/>
                <a:cs typeface="Arial" charset="0"/>
              </a:rPr>
              <a:t>Keep track of the positive arguments. You will summarize them at the end of the round.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6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976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92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513" y="0"/>
            <a:ext cx="4492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876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Keep track of the negative arguments. You will summarize them at the end of the round.</a:t>
            </a:r>
            <a:endParaRPr lang="en-CA" sz="24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9899" y="4876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Keep track of the negative arguments. You will summarize them at the end of the round.</a:t>
            </a:r>
            <a:endParaRPr lang="en-CA" sz="24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6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74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740"/>
            <a:ext cx="4508499" cy="6856520"/>
            <a:chOff x="134767" y="0"/>
            <a:chExt cx="4508499" cy="68565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" b="76181"/>
            <a:stretch/>
          </p:blipFill>
          <p:spPr bwMode="auto">
            <a:xfrm rot="10800000">
              <a:off x="153816" y="5562600"/>
              <a:ext cx="4470400" cy="12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05"/>
            <a:stretch/>
          </p:blipFill>
          <p:spPr bwMode="auto">
            <a:xfrm>
              <a:off x="153816" y="0"/>
              <a:ext cx="4470400" cy="168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33" b="58350"/>
            <a:stretch/>
          </p:blipFill>
          <p:spPr bwMode="auto">
            <a:xfrm>
              <a:off x="153816" y="294443"/>
              <a:ext cx="4470400" cy="115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" t="46085" r="2189" b="1755"/>
            <a:stretch/>
          </p:blipFill>
          <p:spPr bwMode="auto">
            <a:xfrm>
              <a:off x="1805863" y="5715000"/>
              <a:ext cx="1166306" cy="97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4767" y="1219200"/>
              <a:ext cx="4508499" cy="4385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35501" y="740"/>
            <a:ext cx="4508499" cy="6856520"/>
            <a:chOff x="134767" y="0"/>
            <a:chExt cx="4508499" cy="68565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" b="76181"/>
            <a:stretch/>
          </p:blipFill>
          <p:spPr bwMode="auto">
            <a:xfrm rot="10800000">
              <a:off x="153816" y="5562600"/>
              <a:ext cx="4470400" cy="12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05"/>
            <a:stretch/>
          </p:blipFill>
          <p:spPr bwMode="auto">
            <a:xfrm>
              <a:off x="153816" y="0"/>
              <a:ext cx="4470400" cy="168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33" b="58350"/>
            <a:stretch/>
          </p:blipFill>
          <p:spPr bwMode="auto">
            <a:xfrm>
              <a:off x="153816" y="294443"/>
              <a:ext cx="4470400" cy="115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" t="46085" r="2189" b="1755"/>
            <a:stretch/>
          </p:blipFill>
          <p:spPr bwMode="auto">
            <a:xfrm>
              <a:off x="1805863" y="5715000"/>
              <a:ext cx="1166306" cy="97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4767" y="1219200"/>
              <a:ext cx="4508499" cy="4385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8859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6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Facilitating the Game: Tips &amp; Considerations</a:t>
            </a:r>
            <a:endParaRPr lang="en-C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781884"/>
            <a:ext cx="8610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These are things, in our experience, we at Alberta CoLab have found work best. Make it your own!</a:t>
            </a:r>
          </a:p>
          <a:p>
            <a:endParaRPr lang="en-US" sz="1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/>
              <a:t>Number of People</a:t>
            </a:r>
            <a:r>
              <a:rPr lang="en-US" sz="1300" dirty="0" smtClean="0"/>
              <a:t>: The game works best played in groups of 4-6 people. You can have multiple groups playing simultaneously off the same or different Future Casts.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Number of Cards</a:t>
            </a:r>
            <a:r>
              <a:rPr lang="en-US" sz="1300" dirty="0"/>
              <a:t>: We suggest dealing each player 3 random cards per 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/>
              <a:t>Time</a:t>
            </a:r>
            <a:r>
              <a:rPr lang="en-US" sz="1300" dirty="0" smtClean="0"/>
              <a:t>: In our experience, plan for it to take 30 minutes to play one round (with debrief) with 6 people playing 3 cards each. Timing will also depend on the degree of conversation and the nature and purpose of the debrief.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/>
              <a:t>Roles</a:t>
            </a:r>
            <a:r>
              <a:rPr lang="en-US" sz="13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 each group, give one player the Positive Summary and another the Dark Summary card. Explain their roles to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Consider adding another role: Casting Director. This person helps keep the cards neatly mapped out as people play them. This person can also play a bit of group facilitation role and encourage people to explain their cards, rather than just playing them (i.e., </a:t>
            </a:r>
            <a:r>
              <a:rPr lang="en-US" sz="1300" dirty="0" smtClean="0"/>
              <a:t>Player: “That’s </a:t>
            </a:r>
            <a:r>
              <a:rPr lang="en-US" sz="1300" dirty="0" smtClean="0"/>
              <a:t>BS!” </a:t>
            </a:r>
            <a:r>
              <a:rPr lang="en-US" sz="1300" dirty="0" smtClean="0"/>
              <a:t>Casting Director: “What </a:t>
            </a:r>
            <a:r>
              <a:rPr lang="en-US" sz="1300" dirty="0" smtClean="0"/>
              <a:t>makes you think so?”)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Once folks get going and get how the game works, there isn’t a vital need for a group facilitator.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/>
              <a:t>Process</a:t>
            </a:r>
            <a:r>
              <a:rPr lang="en-US" sz="13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Consider </a:t>
            </a:r>
            <a:r>
              <a:rPr lang="en-US" sz="1300" dirty="0" smtClean="0"/>
              <a:t>generating the Future </a:t>
            </a:r>
            <a:r>
              <a:rPr lang="en-US" sz="1300" dirty="0"/>
              <a:t>Casts around a particular </a:t>
            </a:r>
            <a:r>
              <a:rPr lang="en-US" sz="1300" dirty="0" smtClean="0"/>
              <a:t>question </a:t>
            </a:r>
            <a:r>
              <a:rPr lang="en-US" sz="1300" dirty="0"/>
              <a:t>– ask the group what might a useful starting point for the conversation in advance of the session</a:t>
            </a:r>
            <a:r>
              <a:rPr lang="en-US" sz="1300" dirty="0" smtClean="0"/>
              <a:t>. It should be something relevant and interesting to them.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Use </a:t>
            </a:r>
            <a:r>
              <a:rPr lang="en-US" sz="1300" dirty="0"/>
              <a:t>a brainstorming activity to generate Future Casts around a particular topic or question</a:t>
            </a:r>
            <a:r>
              <a:rPr lang="en-US" sz="13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Agree on a timeline to help frame the conversation – how far in the future is it useful to talk about?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Outline what each card means up front – it helps people understand what they mean before they start.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Encourage the players to build a physical map of their conversation using the cards as they 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Invite people to write a statement on a post-it and stick it to the Future Cast card they are playing – this helps everyone keep track of the conversation as they are playing and provides a useful reference for the debrief.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Invite people to play their cards based on any of the previously played cards – they do not have to play in a linear fashion and build on the last card played.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Remember to build in time for debriefing the game.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3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52226"/>
            <a:ext cx="25847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Facilitating the Game: Tips &amp;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Considerations – Cont’d</a:t>
            </a:r>
            <a:endParaRPr lang="en-C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781884"/>
            <a:ext cx="861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These are things, in our experience, we at Alberta CoLab have found work best. Make it your own</a:t>
            </a:r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endParaRPr lang="en-US" sz="1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b="1" dirty="0" smtClean="0"/>
              <a:t>Applications:</a:t>
            </a:r>
            <a:endParaRPr lang="en-CA" sz="1300" b="1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The game is originally designed to explore ideas about the future. However, other applications are possible; most </a:t>
            </a:r>
            <a:r>
              <a:rPr lang="en-US" sz="1300" dirty="0" smtClean="0"/>
              <a:t>notably policy </a:t>
            </a:r>
            <a:r>
              <a:rPr lang="en-US" sz="1300" dirty="0"/>
              <a:t>and/or strategy </a:t>
            </a:r>
            <a:r>
              <a:rPr lang="en-US" sz="1300" dirty="0" smtClean="0"/>
              <a:t>development</a:t>
            </a:r>
            <a:r>
              <a:rPr lang="en-US" sz="1300" dirty="0"/>
              <a:t> </a:t>
            </a:r>
            <a:r>
              <a:rPr lang="en-US" sz="1300" dirty="0" smtClean="0"/>
              <a:t>and assessment:</a:t>
            </a:r>
          </a:p>
          <a:p>
            <a:pPr marL="1657350" lvl="5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Start by formulating a problem in need of resolution (e.g., how might we fight climate change?)</a:t>
            </a:r>
          </a:p>
          <a:p>
            <a:pPr marL="1657350" lvl="5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Replace “Future Casts “ cards with “Ideas” cards, which people can use to offer potential answers to the problem. “Dark Imagination” cards should be reframed to ask, “what would make this idea fail?”; similarly, “Positive Imagination” cards should ask, “what would make this idea great? What would contribute to its success?”</a:t>
            </a:r>
          </a:p>
          <a:p>
            <a:pPr marL="1657350" lvl="5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People can contribute their potential answers by picking and filling an “Idea” card from a common pile.</a:t>
            </a:r>
          </a:p>
          <a:p>
            <a:pPr marL="1657350" lvl="5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Select ideas based on criteria that matter to you, such as magnitude of </a:t>
            </a:r>
            <a:r>
              <a:rPr lang="en-US" sz="1300" dirty="0" smtClean="0"/>
              <a:t>impact.</a:t>
            </a:r>
            <a:endParaRPr lang="en-US" sz="1300" dirty="0" smtClean="0"/>
          </a:p>
          <a:p>
            <a:pPr marL="1657350" lvl="5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Play the game starting from one Idea card.</a:t>
            </a:r>
            <a:endParaRPr lang="en-CA" sz="13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3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52226"/>
            <a:ext cx="25847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597025"/>
            <a:ext cx="2620962" cy="44227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Future Cast: The Collective Knowledge Construction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Scenario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+mj-lt"/>
              <a:cs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Designed to: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cs typeface="Arial"/>
              </a:rPr>
              <a:t>Generate shared understanding 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cs typeface="Arial"/>
              </a:rPr>
              <a:t>Encourage and provoke </a:t>
            </a:r>
            <a:r>
              <a:rPr lang="en-US" sz="2000" dirty="0">
                <a:latin typeface="+mj-lt"/>
                <a:cs typeface="Arial"/>
              </a:rPr>
              <a:t>both divergent </a:t>
            </a:r>
            <a:r>
              <a:rPr lang="en-US" sz="2000" dirty="0" smtClean="0">
                <a:latin typeface="+mj-lt"/>
                <a:cs typeface="Arial"/>
              </a:rPr>
              <a:t>and convergent </a:t>
            </a:r>
            <a:r>
              <a:rPr lang="en-US" sz="2000" dirty="0">
                <a:latin typeface="+mj-lt"/>
                <a:cs typeface="Arial"/>
              </a:rPr>
              <a:t>thinking </a:t>
            </a:r>
            <a:endParaRPr lang="en-US" sz="2000" dirty="0" smtClean="0">
              <a:latin typeface="+mj-lt"/>
              <a:cs typeface="Arial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cs typeface="Arial"/>
              </a:rPr>
              <a:t>Explore options &amp; futures</a:t>
            </a:r>
            <a:endParaRPr lang="en-US" sz="2000" dirty="0">
              <a:latin typeface="+mj-lt"/>
              <a:cs typeface="Arial"/>
            </a:endParaRPr>
          </a:p>
        </p:txBody>
      </p:sp>
      <p:pic>
        <p:nvPicPr>
          <p:cNvPr id="4099" name="Picture 4" descr="ckc_g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638800" cy="5638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Future Cast: Exploring Possible Futures</a:t>
            </a:r>
            <a:endParaRPr lang="en-C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25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52400"/>
            <a:ext cx="5867400" cy="654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solidFill>
                  <a:prstClr val="white"/>
                </a:solidFill>
                <a:cs typeface="Arial" charset="0"/>
              </a:rPr>
              <a:t>How to Play</a:t>
            </a:r>
            <a:r>
              <a:rPr lang="en-US" altLang="en-US" sz="2000" dirty="0" smtClean="0">
                <a:solidFill>
                  <a:prstClr val="white"/>
                </a:solidFill>
                <a:cs typeface="Arial" charset="0"/>
              </a:rPr>
              <a:t>:</a:t>
            </a:r>
            <a:endParaRPr lang="en-US" altLang="en-US" sz="2000" dirty="0">
              <a:solidFill>
                <a:prstClr val="white"/>
              </a:solidFill>
              <a:cs typeface="Arial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7900"/>
                </a:solidFill>
              </a:rPr>
              <a:t>Goal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en-US" dirty="0">
                <a:solidFill>
                  <a:prstClr val="white"/>
                </a:solidFill>
              </a:rPr>
              <a:t>to be as creative a thinker as possible when faced with different Future Casts, to entertain ideas that may adversarial to current </a:t>
            </a:r>
            <a:r>
              <a:rPr lang="en-US" dirty="0" smtClean="0">
                <a:solidFill>
                  <a:prstClr val="white"/>
                </a:solidFill>
              </a:rPr>
              <a:t>paradigms, </a:t>
            </a:r>
            <a:r>
              <a:rPr lang="en-US" dirty="0">
                <a:solidFill>
                  <a:prstClr val="white"/>
                </a:solidFill>
              </a:rPr>
              <a:t>and to </a:t>
            </a:r>
            <a:r>
              <a:rPr lang="en-US" dirty="0" smtClean="0">
                <a:solidFill>
                  <a:prstClr val="white"/>
                </a:solidFill>
              </a:rPr>
              <a:t>think </a:t>
            </a:r>
            <a:r>
              <a:rPr lang="en-US" dirty="0">
                <a:solidFill>
                  <a:prstClr val="white"/>
                </a:solidFill>
              </a:rPr>
              <a:t>of alternate positions and </a:t>
            </a:r>
            <a:r>
              <a:rPr lang="en-US" dirty="0" smtClean="0">
                <a:solidFill>
                  <a:prstClr val="white"/>
                </a:solidFill>
              </a:rPr>
              <a:t>implications.</a:t>
            </a:r>
            <a:endParaRPr lang="en-US" altLang="en-US" dirty="0" smtClean="0">
              <a:solidFill>
                <a:prstClr val="white"/>
              </a:solidFill>
              <a:cs typeface="Arial" charset="0"/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As a group, </a:t>
            </a:r>
            <a:r>
              <a:rPr lang="en-US" altLang="en-US" dirty="0" smtClean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choose one Future Cast 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to explore.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Deal </a:t>
            </a:r>
            <a:r>
              <a:rPr lang="en-US" altLang="en-US" dirty="0" smtClean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three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 random cards per person.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Players with a </a:t>
            </a:r>
            <a:r>
              <a:rPr lang="en-US" altLang="en-US" dirty="0">
                <a:solidFill>
                  <a:srgbClr val="00AAD2">
                    <a:lumMod val="20000"/>
                    <a:lumOff val="80000"/>
                  </a:srgbClr>
                </a:solidFill>
                <a:cs typeface="Arial" charset="0"/>
              </a:rPr>
              <a:t>Positive/Dark</a:t>
            </a:r>
            <a:r>
              <a:rPr lang="en-US" altLang="en-US" dirty="0">
                <a:solidFill>
                  <a:srgbClr val="D40072"/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rgbClr val="D40072">
                    <a:lumMod val="20000"/>
                    <a:lumOff val="80000"/>
                  </a:srgbClr>
                </a:solidFill>
                <a:cs typeface="Arial" charset="0"/>
              </a:rPr>
              <a:t>Summary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 card should identify themselves – they will need to </a:t>
            </a:r>
            <a:r>
              <a:rPr lang="en-US" altLang="en-US" dirty="0">
                <a:solidFill>
                  <a:srgbClr val="D40072">
                    <a:lumMod val="20000"/>
                    <a:lumOff val="80000"/>
                  </a:srgbClr>
                </a:solidFill>
                <a:cs typeface="Arial" charset="0"/>
              </a:rPr>
              <a:t>keep track 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of the positive or negative imagination arguments and </a:t>
            </a:r>
            <a:r>
              <a:rPr lang="en-US" altLang="en-US" dirty="0">
                <a:solidFill>
                  <a:srgbClr val="D40072">
                    <a:lumMod val="20000"/>
                    <a:lumOff val="80000"/>
                  </a:srgbClr>
                </a:solidFill>
                <a:cs typeface="Arial" charset="0"/>
              </a:rPr>
              <a:t>summarize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 them at the </a:t>
            </a:r>
            <a:r>
              <a:rPr lang="en-US" altLang="en-US" dirty="0">
                <a:solidFill>
                  <a:srgbClr val="D40072">
                    <a:lumMod val="20000"/>
                    <a:lumOff val="80000"/>
                  </a:srgbClr>
                </a:solidFill>
                <a:cs typeface="Arial" charset="0"/>
              </a:rPr>
              <a:t>end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 of the round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AAD2">
                    <a:lumMod val="20000"/>
                    <a:lumOff val="80000"/>
                  </a:srgbClr>
                </a:solidFill>
                <a:cs typeface="Arial" charset="0"/>
              </a:rPr>
              <a:t>Positive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 = benefits of the future cast &amp; arguments why it may come true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prstClr val="white">
                    <a:lumMod val="65000"/>
                    <a:lumOff val="35000"/>
                  </a:prstClr>
                </a:solidFill>
                <a:cs typeface="Arial" charset="0"/>
              </a:rPr>
              <a:t>Dark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 = disadvantages of the future cast &amp; arguments against it coming to be </a:t>
            </a:r>
            <a:endParaRPr lang="en-US" altLang="en-US" dirty="0">
              <a:solidFill>
                <a:prstClr val="white"/>
              </a:solidFill>
              <a:cs typeface="Arial" charset="0"/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Explore 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the Future Cast using the cards. </a:t>
            </a:r>
            <a:endParaRPr lang="en-US" altLang="en-US" dirty="0" smtClean="0">
              <a:solidFill>
                <a:prstClr val="white"/>
              </a:solidFill>
              <a:cs typeface="Arial" charset="0"/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The </a:t>
            </a:r>
            <a:r>
              <a:rPr lang="en-US" altLang="en-US" dirty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first player to the left of the dealer 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with a </a:t>
            </a:r>
            <a:r>
              <a:rPr lang="en-US" altLang="en-US" dirty="0" smtClean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Positive </a:t>
            </a:r>
            <a:r>
              <a:rPr lang="en-US" altLang="en-US" dirty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or Dark </a:t>
            </a:r>
            <a:r>
              <a:rPr lang="en-US" altLang="en-US" dirty="0" smtClean="0">
                <a:solidFill>
                  <a:srgbClr val="7030A0">
                    <a:lumMod val="20000"/>
                    <a:lumOff val="80000"/>
                  </a:srgbClr>
                </a:solidFill>
                <a:cs typeface="Arial" charset="0"/>
              </a:rPr>
              <a:t>Imagination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 card 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goes first. </a:t>
            </a:r>
            <a:endParaRPr lang="en-US" altLang="en-US" dirty="0" smtClean="0">
              <a:solidFill>
                <a:prstClr val="white"/>
              </a:solidFill>
              <a:cs typeface="Arial" charset="0"/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The </a:t>
            </a:r>
            <a:r>
              <a:rPr lang="en-US" altLang="en-US" dirty="0">
                <a:solidFill>
                  <a:prstClr val="white"/>
                </a:solidFill>
                <a:cs typeface="Arial" charset="0"/>
              </a:rPr>
              <a:t>round continues until players have played all their </a:t>
            </a:r>
            <a:r>
              <a:rPr lang="en-US" altLang="en-US" dirty="0" smtClean="0">
                <a:solidFill>
                  <a:prstClr val="white"/>
                </a:solidFill>
                <a:cs typeface="Arial" charset="0"/>
              </a:rPr>
              <a:t>response cards.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2"/>
          <a:stretch/>
        </p:blipFill>
        <p:spPr bwMode="auto">
          <a:xfrm>
            <a:off x="114299" y="4366727"/>
            <a:ext cx="2870199" cy="23388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" y="190500"/>
            <a:ext cx="2793999" cy="4041934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 smtClean="0">
                <a:solidFill>
                  <a:prstClr val="white"/>
                </a:solidFill>
                <a:cs typeface="Arial" charset="0"/>
              </a:rPr>
              <a:t>Remember</a:t>
            </a:r>
            <a:r>
              <a:rPr lang="en-US" altLang="en-US" sz="1600" b="1" dirty="0">
                <a:solidFill>
                  <a:prstClr val="white"/>
                </a:solidFill>
                <a:cs typeface="Arial" charset="0"/>
              </a:rPr>
              <a:t>!</a:t>
            </a:r>
            <a:endParaRPr lang="en-US" altLang="en-US" sz="1600" b="1" dirty="0" smtClean="0">
              <a:solidFill>
                <a:prstClr val="white"/>
              </a:solidFill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Be </a:t>
            </a:r>
            <a:r>
              <a:rPr lang="en-US" altLang="en-US" sz="1600" b="1" dirty="0" smtClean="0">
                <a:solidFill>
                  <a:prstClr val="black"/>
                </a:solidFill>
                <a:cs typeface="Arial" charset="0"/>
              </a:rPr>
              <a:t>creative</a:t>
            </a: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 – entertain ideas beyond what you may believe to be possible right now.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Be </a:t>
            </a:r>
            <a:r>
              <a:rPr lang="en-US" altLang="en-US" sz="1600" b="1" dirty="0" smtClean="0">
                <a:solidFill>
                  <a:prstClr val="black"/>
                </a:solidFill>
                <a:cs typeface="Arial" charset="0"/>
              </a:rPr>
              <a:t>bold</a:t>
            </a: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 – assume that you can: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Access any </a:t>
            </a:r>
            <a:r>
              <a:rPr lang="en-US" altLang="en-US" sz="1600" dirty="0">
                <a:solidFill>
                  <a:srgbClr val="7030A0">
                    <a:lumMod val="75000"/>
                  </a:srgbClr>
                </a:solidFill>
                <a:cs typeface="Arial" charset="0"/>
              </a:rPr>
              <a:t>resource</a:t>
            </a:r>
            <a:r>
              <a:rPr lang="en-US" altLang="en-US" sz="1600" dirty="0">
                <a:solidFill>
                  <a:prstClr val="white"/>
                </a:solidFill>
                <a:cs typeface="Arial" charset="0"/>
              </a:rPr>
              <a:t> needed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Remove any </a:t>
            </a:r>
            <a:r>
              <a:rPr lang="en-US" altLang="en-US" sz="1600" dirty="0">
                <a:solidFill>
                  <a:srgbClr val="7030A0">
                    <a:lumMod val="75000"/>
                  </a:srgbClr>
                </a:solidFill>
                <a:cs typeface="Arial" charset="0"/>
              </a:rPr>
              <a:t>obstacle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Change any </a:t>
            </a:r>
            <a:r>
              <a:rPr lang="en-US" altLang="en-US" sz="1600" dirty="0">
                <a:solidFill>
                  <a:srgbClr val="7030A0">
                    <a:lumMod val="75000"/>
                  </a:srgbClr>
                </a:solidFill>
                <a:cs typeface="Arial" charset="0"/>
              </a:rPr>
              <a:t>practice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Collaborate across </a:t>
            </a:r>
            <a:r>
              <a:rPr lang="en-US" altLang="en-US" sz="1600" dirty="0">
                <a:solidFill>
                  <a:prstClr val="white"/>
                </a:solidFill>
                <a:cs typeface="Arial" charset="0"/>
              </a:rPr>
              <a:t>any </a:t>
            </a:r>
            <a:r>
              <a:rPr lang="en-US" altLang="en-US" sz="1600" dirty="0">
                <a:solidFill>
                  <a:srgbClr val="7030A0">
                    <a:lumMod val="75000"/>
                  </a:srgbClr>
                </a:solidFill>
                <a:cs typeface="Arial" charset="0"/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167907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nsigh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250"/>
          <a:stretch/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255" y="3657600"/>
            <a:ext cx="1676400" cy="25610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6063" y="3657600"/>
            <a:ext cx="1677682" cy="25610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98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799" y="0"/>
            <a:ext cx="4598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What would make this future cast impossible?</a:t>
            </a:r>
            <a:endParaRPr lang="en-CA" sz="24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99" y="54102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Calisto MT" panose="02040603050505030304" pitchFamily="18" charset="0"/>
                <a:cs typeface="Arial" charset="0"/>
              </a:rPr>
              <a:t>What would make this future cast impossible?</a:t>
            </a:r>
            <a:endParaRPr lang="en-CA" sz="24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8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853" y="0"/>
            <a:ext cx="4469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0720" y="2534891"/>
            <a:ext cx="3227705" cy="479420"/>
            <a:chOff x="765175" y="2554701"/>
            <a:chExt cx="3227705" cy="479420"/>
          </a:xfrm>
        </p:grpSpPr>
        <p:pic>
          <p:nvPicPr>
            <p:cNvPr id="9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5573" y="2534891"/>
            <a:ext cx="3227705" cy="479420"/>
            <a:chOff x="765175" y="2554701"/>
            <a:chExt cx="3227705" cy="479420"/>
          </a:xfrm>
        </p:grpSpPr>
        <p:pic>
          <p:nvPicPr>
            <p:cNvPr id="12" name="Picture 2" descr="Image result for institute for the fu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584600"/>
              <a:ext cx="1597025" cy="41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deaslab.edu.au/wp-content/uploads/2010/08/ideas_lab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554701"/>
              <a:ext cx="1554480" cy="47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47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y_Template">
  <a:themeElements>
    <a:clrScheme name="CoLa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AD2"/>
      </a:accent1>
      <a:accent2>
        <a:srgbClr val="EDB70A"/>
      </a:accent2>
      <a:accent3>
        <a:srgbClr val="77B800"/>
      </a:accent3>
      <a:accent4>
        <a:srgbClr val="7030A0"/>
      </a:accent4>
      <a:accent5>
        <a:srgbClr val="D40072"/>
      </a:accent5>
      <a:accent6>
        <a:srgbClr val="FF7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63B0D9BD7BF46B5969A137C398EBF" ma:contentTypeVersion="6" ma:contentTypeDescription="Create a new document." ma:contentTypeScope="" ma:versionID="2b3cba8f9b490ee782470b3d606e53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735e4bf8cd471f65a649841e31103d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dedacd1-8ed8-4364-83a4-3ca25ad2d993" ContentTypeId="0x0101" PreviousValue="false"/>
</file>

<file path=customXml/itemProps1.xml><?xml version="1.0" encoding="utf-8"?>
<ds:datastoreItem xmlns:ds="http://schemas.openxmlformats.org/officeDocument/2006/customXml" ds:itemID="{C7C83FAB-F79A-48A2-9A2D-BE33107EEF0E}"/>
</file>

<file path=customXml/itemProps2.xml><?xml version="1.0" encoding="utf-8"?>
<ds:datastoreItem xmlns:ds="http://schemas.openxmlformats.org/officeDocument/2006/customXml" ds:itemID="{F2C0BCA4-50BB-46EE-912C-18AC7A0934D7}"/>
</file>

<file path=customXml/itemProps3.xml><?xml version="1.0" encoding="utf-8"?>
<ds:datastoreItem xmlns:ds="http://schemas.openxmlformats.org/officeDocument/2006/customXml" ds:itemID="{6123D2FB-E459-4724-9ECC-6EE0E1292074}"/>
</file>

<file path=customXml/itemProps4.xml><?xml version="1.0" encoding="utf-8"?>
<ds:datastoreItem xmlns:ds="http://schemas.openxmlformats.org/officeDocument/2006/customXml" ds:itemID="{3FC57005-7D56-4945-A54B-33840EEE440E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1242</Words>
  <Application>Microsoft Office PowerPoint</Application>
  <PresentationFormat>On-screen Show (4:3)</PresentationFormat>
  <Paragraphs>112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1_Sky_Template</vt:lpstr>
      <vt:lpstr>The Collective Knowledge Construction Scenario Game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roya.damabi</dc:creator>
  <cp:lastModifiedBy>roya.damabi</cp:lastModifiedBy>
  <cp:revision>30</cp:revision>
  <cp:lastPrinted>2018-01-22T20:22:53Z</cp:lastPrinted>
  <dcterms:created xsi:type="dcterms:W3CDTF">2018-01-12T21:30:49Z</dcterms:created>
  <dcterms:modified xsi:type="dcterms:W3CDTF">2018-01-25T22:16:05Z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0x0101006BF63B0D9BD7BF46B5969A137C398EBF</vt:lpwstr>
  </property>
</Properties>
</file>